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80" r:id="rId1"/>
  </p:sldMasterIdLst>
  <p:notesMasterIdLst>
    <p:notesMasterId r:id="rId16"/>
  </p:notesMasterIdLst>
  <p:sldIdLst>
    <p:sldId id="256" r:id="rId2"/>
    <p:sldId id="257" r:id="rId3"/>
    <p:sldId id="261" r:id="rId4"/>
    <p:sldId id="264" r:id="rId5"/>
    <p:sldId id="268" r:id="rId6"/>
    <p:sldId id="267" r:id="rId7"/>
    <p:sldId id="265" r:id="rId8"/>
    <p:sldId id="266" r:id="rId9"/>
    <p:sldId id="262" r:id="rId10"/>
    <p:sldId id="273" r:id="rId11"/>
    <p:sldId id="263" r:id="rId12"/>
    <p:sldId id="272" r:id="rId13"/>
    <p:sldId id="275" r:id="rId14"/>
    <p:sldId id="277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35773E6-EFA5-43A8-A3A6-0E8BE94522E3}" v="61" dt="2023-02-02T16:35:41.082"/>
    <p1510:client id="{B0E59740-96E8-4882-AC26-6FCE31BFD067}" v="206" dt="2023-02-02T17:07:29.27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1260" y="7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80B7C0-FA4C-425A-B05C-415C066FFCB8}" type="datetimeFigureOut">
              <a:rPr lang="de-DE" smtClean="0"/>
              <a:t>02.02.2023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C3AFC3-3703-4798-9F60-E991A43D4D4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531049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Flo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C3AFC3-3703-4798-9F60-E991A43D4D47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920472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Fynn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C3AFC3-3703-4798-9F60-E991A43D4D47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993621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Fynn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C3AFC3-3703-4798-9F60-E991A43D4D47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132800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Fynn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C3AFC3-3703-4798-9F60-E991A43D4D47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203900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Flo (4) + Christoph (3)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C3AFC3-3703-4798-9F60-E991A43D4D47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28728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Flo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C3AFC3-3703-4798-9F60-E991A43D4D47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40286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Flo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C3AFC3-3703-4798-9F60-E991A43D4D47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976335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Christoph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C3AFC3-3703-4798-9F60-E991A43D4D47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304271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/>
              <a:t>Christoph</a:t>
            </a:r>
          </a:p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C3AFC3-3703-4798-9F60-E991A43D4D47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306969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/>
              <a:t>Christoph</a:t>
            </a:r>
          </a:p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C3AFC3-3703-4798-9F60-E991A43D4D47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207833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Flo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C3AFC3-3703-4798-9F60-E991A43D4D47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235173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Flo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C3AFC3-3703-4798-9F60-E991A43D4D47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079672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Flo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C3AFC3-3703-4798-9F60-E991A43D4D47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938380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D5E68C-1C02-4546-86EA-4C8D171E94F5}" type="datetimeFigureOut">
              <a:rPr lang="de-DE" smtClean="0"/>
              <a:t>02.02.2023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13F4D-11DC-4869-92EE-7097AD223D7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941510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D5E68C-1C02-4546-86EA-4C8D171E94F5}" type="datetimeFigureOut">
              <a:rPr lang="de-DE" smtClean="0"/>
              <a:t>02.02.2023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13F4D-11DC-4869-92EE-7097AD223D7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873468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D5E68C-1C02-4546-86EA-4C8D171E94F5}" type="datetimeFigureOut">
              <a:rPr lang="de-DE" smtClean="0"/>
              <a:t>02.02.2023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13F4D-11DC-4869-92EE-7097AD223D7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579614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D5E68C-1C02-4546-86EA-4C8D171E94F5}" type="datetimeFigureOut">
              <a:rPr lang="de-DE" smtClean="0"/>
              <a:t>02.02.2023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13F4D-11DC-4869-92EE-7097AD223D7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669846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D5E68C-1C02-4546-86EA-4C8D171E94F5}" type="datetimeFigureOut">
              <a:rPr lang="de-DE" smtClean="0"/>
              <a:t>02.02.2023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13F4D-11DC-4869-92EE-7097AD223D7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847390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D5E68C-1C02-4546-86EA-4C8D171E94F5}" type="datetimeFigureOut">
              <a:rPr lang="de-DE" smtClean="0"/>
              <a:t>02.02.2023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13F4D-11DC-4869-92EE-7097AD223D7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436433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D5E68C-1C02-4546-86EA-4C8D171E94F5}" type="datetimeFigureOut">
              <a:rPr lang="de-DE" smtClean="0"/>
              <a:t>02.02.2023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13F4D-11DC-4869-92EE-7097AD223D7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865268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D5E68C-1C02-4546-86EA-4C8D171E94F5}" type="datetimeFigureOut">
              <a:rPr lang="de-DE" smtClean="0"/>
              <a:t>02.02.2023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13F4D-11DC-4869-92EE-7097AD223D7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098094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D5E68C-1C02-4546-86EA-4C8D171E94F5}" type="datetimeFigureOut">
              <a:rPr lang="de-DE" smtClean="0"/>
              <a:t>02.02.2023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13F4D-11DC-4869-92EE-7097AD223D7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727104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D5E68C-1C02-4546-86EA-4C8D171E94F5}" type="datetimeFigureOut">
              <a:rPr lang="de-DE" smtClean="0"/>
              <a:t>02.02.2023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13F4D-11DC-4869-92EE-7097AD223D7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855994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D5E68C-1C02-4546-86EA-4C8D171E94F5}" type="datetimeFigureOut">
              <a:rPr lang="de-DE" smtClean="0"/>
              <a:t>02.02.2023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13F4D-11DC-4869-92EE-7097AD223D7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883640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D5E68C-1C02-4546-86EA-4C8D171E94F5}" type="datetimeFigureOut">
              <a:rPr lang="de-DE" smtClean="0"/>
              <a:t>02.02.2023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B13F4D-11DC-4869-92EE-7097AD223D7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916622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fik 4" descr="Ein Bild, das Text, Person, drinnen, Wand enthält.&#10;&#10;Automatisch generierte Beschreibung">
            <a:extLst>
              <a:ext uri="{FF2B5EF4-FFF2-40B4-BE49-F238E27FC236}">
                <a16:creationId xmlns:a16="http://schemas.microsoft.com/office/drawing/2014/main" id="{E954812A-CAD3-C3BA-BA61-8A34724F314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/>
        </p:blipFill>
        <p:spPr>
          <a:xfrm>
            <a:off x="-3047" y="10"/>
            <a:ext cx="12195047" cy="685970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C3CDBFB-3CEC-B298-4E0F-9B5CA57C88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3752" y="-990987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de-DE" sz="5200" b="1" dirty="0">
                <a:solidFill>
                  <a:srgbClr val="FFFFFF"/>
                </a:solidFill>
              </a:rPr>
              <a:t>Software Engineering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785FB187-2E1F-0CC5-C6A2-20455D3D45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3752" y="1301084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de-DE" dirty="0" err="1">
                <a:solidFill>
                  <a:srgbClr val="FFFFFF"/>
                </a:solidFill>
              </a:rPr>
              <a:t>version-control</a:t>
            </a:r>
            <a:endParaRPr lang="de-DE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757930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6229B554-A609-AF5A-AFB2-CC99BC448C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2656" y="5831633"/>
            <a:ext cx="661243" cy="661243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6410F76C-5F9B-02A5-12D9-BB7782DF8BC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53666"/>
          <a:stretch/>
        </p:blipFill>
        <p:spPr>
          <a:xfrm>
            <a:off x="748757" y="1070348"/>
            <a:ext cx="10694486" cy="4387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62366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8499AC0D-41BA-B868-5DFD-BE2C04861CC0}"/>
              </a:ext>
            </a:extLst>
          </p:cNvPr>
          <p:cNvSpPr txBox="1">
            <a:spLocks/>
          </p:cNvSpPr>
          <p:nvPr/>
        </p:nvSpPr>
        <p:spPr>
          <a:xfrm>
            <a:off x="4853988" y="320041"/>
            <a:ext cx="6707084" cy="38926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100" dirty="0" err="1">
                <a:solidFill>
                  <a:schemeClr val="accent4"/>
                </a:solidFill>
              </a:rPr>
              <a:t>Benutzeroberfläche</a:t>
            </a:r>
            <a:endParaRPr lang="en-US" sz="5100" dirty="0">
              <a:solidFill>
                <a:schemeClr val="accent4"/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34FC21A-98D3-07C0-1C77-3B4A107118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" y="1226248"/>
            <a:ext cx="4087368" cy="4087368"/>
          </a:xfrm>
          <a:prstGeom prst="rect">
            <a:avLst/>
          </a:prstGeom>
          <a:noFill/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F28809D9-228F-85B9-5A74-8C87B44108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3622028" y="5831633"/>
            <a:ext cx="661243" cy="661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71917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rafik 18" descr="Ein Bild, das Person, starrend, Menge enthält.&#10;&#10;Automatisch generierte Beschreibung">
            <a:extLst>
              <a:ext uri="{FF2B5EF4-FFF2-40B4-BE49-F238E27FC236}">
                <a16:creationId xmlns:a16="http://schemas.microsoft.com/office/drawing/2014/main" id="{01B79405-C32F-3327-4572-992CD17D45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9094" y="722321"/>
            <a:ext cx="6453812" cy="3614135"/>
          </a:xfrm>
          <a:prstGeom prst="rect">
            <a:avLst/>
          </a:prstGeom>
          <a:effectLst>
            <a:reflection blurRad="6350" stA="50000" endA="300" endPos="55000" dir="5400000" sy="-100000" algn="bl" rotWithShape="0"/>
          </a:effectLst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7B2DFD00-8F9C-997C-CB3E-1414936BF3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2656" y="5831633"/>
            <a:ext cx="661242" cy="66124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918228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60E9A6ED-B880-44EA-8D60-C9D3C82CCB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2ECF932-C619-B705-6BF2-1B27A48D9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557190"/>
            <a:ext cx="5170852" cy="1671564"/>
          </a:xfrm>
        </p:spPr>
        <p:txBody>
          <a:bodyPr>
            <a:normAutofit/>
          </a:bodyPr>
          <a:lstStyle/>
          <a:p>
            <a:r>
              <a:rPr lang="de-DE" sz="4000"/>
              <a:t>Erfahrungen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9339F3F-493E-7612-AC0B-92EA14965A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29" y="2228754"/>
            <a:ext cx="5180245" cy="3731058"/>
          </a:xfrm>
        </p:spPr>
        <p:txBody>
          <a:bodyPr vert="horz" lIns="91440" tIns="45720" rIns="91440" bIns="45720" rtlCol="0">
            <a:normAutofit fontScale="85000" lnSpcReduction="20000"/>
          </a:bodyPr>
          <a:lstStyle/>
          <a:p>
            <a:pPr lvl="0">
              <a:lnSpc>
                <a:spcPct val="120000"/>
              </a:lnSpc>
            </a:pPr>
            <a:r>
              <a:rPr lang="de-DE" sz="2000">
                <a:latin typeface="Poppins (Textkörper)"/>
                <a:ea typeface="Calibri" panose="020F0502020204030204" pitchFamily="34" charset="0"/>
                <a:cs typeface="Arial"/>
              </a:rPr>
              <a:t>Kenntnisse in Java und Web-Entwicklung</a:t>
            </a:r>
          </a:p>
          <a:p>
            <a:pPr lvl="0">
              <a:lnSpc>
                <a:spcPct val="120000"/>
              </a:lnSpc>
            </a:pPr>
            <a:r>
              <a:rPr lang="de-DE" sz="2000">
                <a:latin typeface="Poppins (Textkörper)"/>
                <a:ea typeface="Calibri" panose="020F0502020204030204" pitchFamily="34" charset="0"/>
                <a:cs typeface="Arial"/>
              </a:rPr>
              <a:t>Arbeiten im Team</a:t>
            </a:r>
          </a:p>
          <a:p>
            <a:pPr lvl="0">
              <a:lnSpc>
                <a:spcPct val="120000"/>
              </a:lnSpc>
            </a:pPr>
            <a:r>
              <a:rPr lang="de-DE" sz="2000">
                <a:latin typeface="Poppins (Textkörper)"/>
                <a:ea typeface="Calibri" panose="020F0502020204030204" pitchFamily="34" charset="0"/>
                <a:cs typeface="Arial"/>
              </a:rPr>
              <a:t>Anwenden von Softwareentwicklungsprozessen und -methoden</a:t>
            </a:r>
          </a:p>
          <a:p>
            <a:pPr lvl="0">
              <a:lnSpc>
                <a:spcPct val="120000"/>
              </a:lnSpc>
            </a:pPr>
            <a:r>
              <a:rPr lang="de-DE" sz="2000">
                <a:latin typeface="Poppins (Textkörper)"/>
                <a:ea typeface="Calibri" panose="020F0502020204030204" pitchFamily="34" charset="0"/>
                <a:cs typeface="Arial"/>
              </a:rPr>
              <a:t>Umsetzen von Anforderungen in funktionierende Software</a:t>
            </a:r>
          </a:p>
          <a:p>
            <a:pPr lvl="0">
              <a:lnSpc>
                <a:spcPct val="120000"/>
              </a:lnSpc>
            </a:pPr>
            <a:r>
              <a:rPr lang="de-DE" sz="2000">
                <a:latin typeface="Poppins (Textkörper)"/>
                <a:ea typeface="Calibri" panose="020F0502020204030204" pitchFamily="34" charset="0"/>
                <a:cs typeface="Arial"/>
              </a:rPr>
              <a:t>Troubleshooting und Fehlerbehebung</a:t>
            </a:r>
          </a:p>
          <a:p>
            <a:pPr lvl="0">
              <a:lnSpc>
                <a:spcPct val="120000"/>
              </a:lnSpc>
            </a:pPr>
            <a:r>
              <a:rPr lang="de-DE" sz="2000">
                <a:latin typeface="Poppins (Textkörper)"/>
                <a:ea typeface="Calibri" panose="020F0502020204030204" pitchFamily="34" charset="0"/>
                <a:cs typeface="Arial"/>
              </a:rPr>
              <a:t>Verwendung von Tools und Technologien wie Maven, Spring etc.</a:t>
            </a:r>
          </a:p>
          <a:p>
            <a:pPr lvl="0">
              <a:lnSpc>
                <a:spcPct val="120000"/>
              </a:lnSpc>
            </a:pPr>
            <a:r>
              <a:rPr lang="de-DE" sz="2000">
                <a:latin typeface="Poppins (Textkörper)"/>
                <a:ea typeface="Calibri" panose="020F0502020204030204" pitchFamily="34" charset="0"/>
                <a:cs typeface="Arial"/>
              </a:rPr>
              <a:t>Entwicklung von Datenbankanwendungen</a:t>
            </a:r>
          </a:p>
          <a:p>
            <a:pPr lvl="0">
              <a:lnSpc>
                <a:spcPct val="120000"/>
              </a:lnSpc>
            </a:pPr>
            <a:endParaRPr lang="de-DE" sz="2000">
              <a:latin typeface="Poppins (Textkörper)"/>
              <a:ea typeface="Calibri" panose="020F0502020204030204" pitchFamily="34" charset="0"/>
              <a:cs typeface="Arial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EA073FB-9A4A-2B78-7736-81D194AEB6A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8" r="3531" b="2"/>
          <a:stretch/>
        </p:blipFill>
        <p:spPr>
          <a:xfrm>
            <a:off x="6182944" y="557189"/>
            <a:ext cx="5170852" cy="5571898"/>
          </a:xfrm>
          <a:prstGeom prst="rect">
            <a:avLst/>
          </a:prstGeom>
          <a:effectLst/>
        </p:spPr>
      </p:pic>
      <p:pic>
        <p:nvPicPr>
          <p:cNvPr id="6" name="Grafik 5" descr="Ein Bild, das dunkel, Silhouette, Nachthimmel enthält.">
            <a:extLst>
              <a:ext uri="{FF2B5EF4-FFF2-40B4-BE49-F238E27FC236}">
                <a16:creationId xmlns:a16="http://schemas.microsoft.com/office/drawing/2014/main" id="{4AA9BEEC-88FF-27CA-39C9-C0E746672D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49" y="6858000"/>
            <a:ext cx="12192000" cy="81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86171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 descr="Ein Bild, das dunkel, Silhouette, Nachthimmel enthält.">
            <a:extLst>
              <a:ext uri="{FF2B5EF4-FFF2-40B4-BE49-F238E27FC236}">
                <a16:creationId xmlns:a16="http://schemas.microsoft.com/office/drawing/2014/main" id="{4AB4B461-1769-6E70-9161-2D65915F8E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70000"/>
            <a:ext cx="12192000" cy="8128000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8D09C4D9-C208-6C9D-F32A-97D333E61F45}"/>
              </a:ext>
            </a:extLst>
          </p:cNvPr>
          <p:cNvSpPr txBox="1"/>
          <p:nvPr/>
        </p:nvSpPr>
        <p:spPr>
          <a:xfrm>
            <a:off x="-485779" y="3028890"/>
            <a:ext cx="131635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dirty="0"/>
              <a:t>Danke für die Aufmerksamkeit!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0C15A9F9-4969-6852-C669-FFCC73266878}"/>
              </a:ext>
            </a:extLst>
          </p:cNvPr>
          <p:cNvSpPr txBox="1"/>
          <p:nvPr/>
        </p:nvSpPr>
        <p:spPr>
          <a:xfrm>
            <a:off x="-485779" y="1249452"/>
            <a:ext cx="1316355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400" dirty="0"/>
              <a:t>THE</a:t>
            </a:r>
            <a:endParaRPr lang="de-DE" sz="2800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6F7C3617-B9B9-A221-A58F-59754DA16FA3}"/>
              </a:ext>
            </a:extLst>
          </p:cNvPr>
          <p:cNvSpPr txBox="1"/>
          <p:nvPr/>
        </p:nvSpPr>
        <p:spPr>
          <a:xfrm>
            <a:off x="-485779" y="1705957"/>
            <a:ext cx="1316355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600" b="1" dirty="0">
                <a:solidFill>
                  <a:schemeClr val="accent3"/>
                </a:solidFill>
              </a:rPr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188421994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2C8F7DE-D78A-A5DF-94D3-42416D1B2C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Agenda</a:t>
            </a:r>
          </a:p>
        </p:txBody>
      </p:sp>
      <p:sp>
        <p:nvSpPr>
          <p:cNvPr id="10" name="Rechteck: abgerundete Ecken 4">
            <a:extLst>
              <a:ext uri="{FF2B5EF4-FFF2-40B4-BE49-F238E27FC236}">
                <a16:creationId xmlns:a16="http://schemas.microsoft.com/office/drawing/2014/main" id="{9F380218-AF0E-B822-70CE-231A3E3DF78A}"/>
              </a:ext>
            </a:extLst>
          </p:cNvPr>
          <p:cNvSpPr txBox="1"/>
          <p:nvPr/>
        </p:nvSpPr>
        <p:spPr>
          <a:xfrm>
            <a:off x="2128197" y="4473141"/>
            <a:ext cx="5566416" cy="1308033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18110" tIns="118110" rIns="118110" bIns="118110" numCol="1" spcCol="1270" anchor="ctr" anchorCtr="0">
            <a:noAutofit/>
          </a:bodyPr>
          <a:lstStyle/>
          <a:p>
            <a:pPr marL="0" lvl="0" indent="0" algn="l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de-DE" sz="3100" kern="1200">
                <a:solidFill>
                  <a:schemeClr val="tx1"/>
                </a:solidFill>
              </a:rPr>
              <a:t>Benutzeroberfläche</a:t>
            </a:r>
          </a:p>
        </p:txBody>
      </p:sp>
      <p:sp>
        <p:nvSpPr>
          <p:cNvPr id="11" name="Rechteck: abgerundete Ecken 4">
            <a:extLst>
              <a:ext uri="{FF2B5EF4-FFF2-40B4-BE49-F238E27FC236}">
                <a16:creationId xmlns:a16="http://schemas.microsoft.com/office/drawing/2014/main" id="{53C09B86-6334-936C-A857-A84399042444}"/>
              </a:ext>
            </a:extLst>
          </p:cNvPr>
          <p:cNvSpPr txBox="1"/>
          <p:nvPr/>
        </p:nvSpPr>
        <p:spPr>
          <a:xfrm>
            <a:off x="2128197" y="1730841"/>
            <a:ext cx="5566416" cy="1308033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18110" tIns="118110" rIns="118110" bIns="118110" numCol="1" spcCol="1270" anchor="ctr" anchorCtr="0">
            <a:noAutofit/>
          </a:bodyPr>
          <a:lstStyle/>
          <a:p>
            <a:pPr marL="0" lvl="0" indent="0" algn="l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de-DE" sz="3100" kern="1200" dirty="0">
                <a:solidFill>
                  <a:schemeClr val="tx1"/>
                </a:solidFill>
              </a:rPr>
              <a:t>Verwendete Technologien</a:t>
            </a:r>
          </a:p>
        </p:txBody>
      </p:sp>
      <p:sp>
        <p:nvSpPr>
          <p:cNvPr id="12" name="Rechteck: abgerundete Ecken 4">
            <a:extLst>
              <a:ext uri="{FF2B5EF4-FFF2-40B4-BE49-F238E27FC236}">
                <a16:creationId xmlns:a16="http://schemas.microsoft.com/office/drawing/2014/main" id="{3CC64EEC-658B-4B56-8FB4-BA7E571D2CF3}"/>
              </a:ext>
            </a:extLst>
          </p:cNvPr>
          <p:cNvSpPr txBox="1"/>
          <p:nvPr/>
        </p:nvSpPr>
        <p:spPr>
          <a:xfrm>
            <a:off x="2128197" y="3124955"/>
            <a:ext cx="5566416" cy="1308033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18110" tIns="118110" rIns="118110" bIns="118110" numCol="1" spcCol="1270" anchor="ctr" anchorCtr="0">
            <a:noAutofit/>
          </a:bodyPr>
          <a:lstStyle/>
          <a:p>
            <a:pPr marL="0" lvl="0" indent="0" algn="l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de-DE" sz="3100" kern="1200">
                <a:solidFill>
                  <a:schemeClr val="tx1"/>
                </a:solidFill>
              </a:rPr>
              <a:t>Programmatische Struktur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EAFC82C3-0DF5-A634-11F7-4DC69621504C}"/>
              </a:ext>
            </a:extLst>
          </p:cNvPr>
          <p:cNvSpPr/>
          <p:nvPr/>
        </p:nvSpPr>
        <p:spPr>
          <a:xfrm>
            <a:off x="997200" y="1934857"/>
            <a:ext cx="900000" cy="90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F86F3FFA-ADE3-E3A4-D291-F22A3D70C412}"/>
              </a:ext>
            </a:extLst>
          </p:cNvPr>
          <p:cNvSpPr/>
          <p:nvPr/>
        </p:nvSpPr>
        <p:spPr>
          <a:xfrm>
            <a:off x="997200" y="2978999"/>
            <a:ext cx="900000" cy="90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4CC7194B-30B6-CB8B-7030-F0E38F8F31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200" y="3333063"/>
            <a:ext cx="900000" cy="900000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4B121CB3-26BC-8CDC-A39C-B2E2D0562D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200" y="4682190"/>
            <a:ext cx="900000" cy="900000"/>
          </a:xfrm>
          <a:prstGeom prst="rect">
            <a:avLst/>
          </a:prstGeom>
          <a:noFill/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8C1150A2-4630-3528-716D-93BFC602F2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200" y="1942956"/>
            <a:ext cx="900000" cy="900000"/>
          </a:xfrm>
          <a:prstGeom prst="rect">
            <a:avLst/>
          </a:prstGeom>
        </p:spPr>
      </p:pic>
      <p:sp>
        <p:nvSpPr>
          <p:cNvPr id="15" name="Rechteck 14">
            <a:extLst>
              <a:ext uri="{FF2B5EF4-FFF2-40B4-BE49-F238E27FC236}">
                <a16:creationId xmlns:a16="http://schemas.microsoft.com/office/drawing/2014/main" id="{935368D2-C42A-FE36-364D-9F6C187A3988}"/>
              </a:ext>
            </a:extLst>
          </p:cNvPr>
          <p:cNvSpPr/>
          <p:nvPr/>
        </p:nvSpPr>
        <p:spPr>
          <a:xfrm>
            <a:off x="997200" y="4023141"/>
            <a:ext cx="900000" cy="90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1057679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5">
            <a:extLst>
              <a:ext uri="{FF2B5EF4-FFF2-40B4-BE49-F238E27FC236}">
                <a16:creationId xmlns:a16="http://schemas.microsoft.com/office/drawing/2014/main" id="{67B95116-870D-36CF-B098-78569C27AF3B}"/>
              </a:ext>
            </a:extLst>
          </p:cNvPr>
          <p:cNvSpPr txBox="1">
            <a:spLocks/>
          </p:cNvSpPr>
          <p:nvPr/>
        </p:nvSpPr>
        <p:spPr>
          <a:xfrm>
            <a:off x="4853988" y="320041"/>
            <a:ext cx="6707084" cy="38926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dirty="0" err="1">
                <a:solidFill>
                  <a:schemeClr val="accent3"/>
                </a:solidFill>
              </a:rPr>
              <a:t>Verwendete</a:t>
            </a:r>
            <a:r>
              <a:rPr lang="en-US" sz="6600" dirty="0">
                <a:solidFill>
                  <a:schemeClr val="accent3"/>
                </a:solidFill>
              </a:rPr>
              <a:t> </a:t>
            </a:r>
            <a:r>
              <a:rPr lang="en-US" sz="6600" dirty="0" err="1">
                <a:solidFill>
                  <a:schemeClr val="accent3"/>
                </a:solidFill>
              </a:rPr>
              <a:t>Technologien</a:t>
            </a:r>
            <a:endParaRPr lang="en-US" sz="6600" dirty="0">
              <a:solidFill>
                <a:schemeClr val="accent3"/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0F0BE4D-789F-12FD-7580-A239900CCA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" y="1226248"/>
            <a:ext cx="4087368" cy="4087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79518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FD5F82BB-AFA2-214A-2245-376287FA82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de-DE" sz="1800" dirty="0">
                <a:effectLst/>
                <a:latin typeface="Poppins (Textkörper)"/>
                <a:ea typeface="Calibri" panose="020F0502020204030204" pitchFamily="34" charset="0"/>
                <a:cs typeface="Arial" panose="020B0604020202020204" pitchFamily="34" charset="0"/>
              </a:rPr>
              <a:t>Eine der am häufigsten verwendeten IDEs (Integrated Development Environment)</a:t>
            </a:r>
          </a:p>
          <a:p>
            <a:pPr>
              <a:lnSpc>
                <a:spcPct val="150000"/>
              </a:lnSpc>
            </a:pPr>
            <a:r>
              <a:rPr lang="de-DE" sz="1800" dirty="0">
                <a:effectLst/>
                <a:latin typeface="Poppins (Textkörper)"/>
                <a:ea typeface="Calibri" panose="020F0502020204030204" pitchFamily="34" charset="0"/>
                <a:cs typeface="Arial" panose="020B0604020202020204" pitchFamily="34" charset="0"/>
              </a:rPr>
              <a:t>Führende IDE für Java und </a:t>
            </a:r>
            <a:r>
              <a:rPr lang="de-DE" sz="1800" dirty="0" err="1">
                <a:effectLst/>
                <a:latin typeface="Poppins (Textkörper)"/>
                <a:ea typeface="Calibri" panose="020F0502020204030204" pitchFamily="34" charset="0"/>
                <a:cs typeface="Arial" panose="020B0604020202020204" pitchFamily="34" charset="0"/>
              </a:rPr>
              <a:t>Kotlin</a:t>
            </a:r>
            <a:r>
              <a:rPr lang="de-DE" sz="1800" dirty="0">
                <a:effectLst/>
                <a:latin typeface="Poppins (Textkörper)"/>
                <a:ea typeface="Calibri" panose="020F0502020204030204" pitchFamily="34" charset="0"/>
                <a:cs typeface="Arial" panose="020B0604020202020204" pitchFamily="34" charset="0"/>
              </a:rPr>
              <a:t> (Scala, Groovy)</a:t>
            </a:r>
          </a:p>
          <a:p>
            <a:pPr>
              <a:lnSpc>
                <a:spcPct val="150000"/>
              </a:lnSpc>
            </a:pPr>
            <a:r>
              <a:rPr lang="de-DE" sz="1800" dirty="0">
                <a:effectLst/>
                <a:latin typeface="Poppins (Textkörper)"/>
                <a:ea typeface="Calibri" panose="020F0502020204030204" pitchFamily="34" charset="0"/>
                <a:cs typeface="Arial" panose="020B0604020202020204" pitchFamily="34" charset="0"/>
              </a:rPr>
              <a:t>Kostenlos erweiterbar (</a:t>
            </a:r>
            <a:r>
              <a:rPr lang="de-DE" sz="1800" dirty="0" err="1">
                <a:effectLst/>
                <a:latin typeface="Poppins (Textkörper)"/>
                <a:ea typeface="Calibri" panose="020F0502020204030204" pitchFamily="34" charset="0"/>
                <a:cs typeface="Arial" panose="020B0604020202020204" pitchFamily="34" charset="0"/>
              </a:rPr>
              <a:t>JetBrains</a:t>
            </a:r>
            <a:r>
              <a:rPr lang="de-DE" sz="1800" dirty="0">
                <a:effectLst/>
                <a:latin typeface="Poppins (Textkörper)"/>
                <a:ea typeface="Calibri" panose="020F0502020204030204" pitchFamily="34" charset="0"/>
                <a:cs typeface="Arial" panose="020B0604020202020204" pitchFamily="34" charset="0"/>
              </a:rPr>
              <a:t> Plugins) für Go, Python, SQL, Ruby, PHP etc.</a:t>
            </a:r>
          </a:p>
          <a:p>
            <a:pPr>
              <a:lnSpc>
                <a:spcPct val="150000"/>
              </a:lnSpc>
            </a:pPr>
            <a:r>
              <a:rPr lang="de-DE" sz="1800" dirty="0">
                <a:effectLst/>
                <a:latin typeface="Poppins (Textkörper)"/>
                <a:ea typeface="Calibri" panose="020F0502020204030204" pitchFamily="34" charset="0"/>
                <a:cs typeface="Arial" panose="020B0604020202020204" pitchFamily="34" charset="0"/>
              </a:rPr>
              <a:t>Optimale Unterstützung des Workflows durch individuelle Anpassungsmöglichkeiten</a:t>
            </a:r>
          </a:p>
          <a:p>
            <a:pPr>
              <a:lnSpc>
                <a:spcPct val="150000"/>
              </a:lnSpc>
            </a:pPr>
            <a:r>
              <a:rPr lang="de-DE" sz="1800" dirty="0">
                <a:effectLst/>
                <a:latin typeface="Poppins (Textkörper)"/>
                <a:ea typeface="Calibri" panose="020F0502020204030204" pitchFamily="34" charset="0"/>
                <a:cs typeface="Arial" panose="020B0604020202020204" pitchFamily="34" charset="0"/>
              </a:rPr>
              <a:t>Einsteiger-freundlich</a:t>
            </a:r>
          </a:p>
          <a:p>
            <a:pPr>
              <a:lnSpc>
                <a:spcPct val="150000"/>
              </a:lnSpc>
            </a:pPr>
            <a:r>
              <a:rPr lang="de-DE" sz="1800" dirty="0">
                <a:effectLst/>
                <a:latin typeface="Poppins (Textkörper)"/>
                <a:ea typeface="Calibri" panose="020F0502020204030204" pitchFamily="34" charset="0"/>
                <a:cs typeface="Arial" panose="020B0604020202020204" pitchFamily="34" charset="0"/>
              </a:rPr>
              <a:t>Große Community</a:t>
            </a:r>
          </a:p>
        </p:txBody>
      </p:sp>
      <p:pic>
        <p:nvPicPr>
          <p:cNvPr id="2050" name="Picture 2" descr="Wieso sich IntelliJ IDEA für Entwickler lohnt - SOS Software Service GmbH">
            <a:extLst>
              <a:ext uri="{FF2B5EF4-FFF2-40B4-BE49-F238E27FC236}">
                <a16:creationId xmlns:a16="http://schemas.microsoft.com/office/drawing/2014/main" id="{33D2D322-250D-FC83-6482-45DE16884F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455612"/>
            <a:ext cx="1144588" cy="1144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D8500512-5626-DA8B-5EA8-DD1BAA4B26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2656" y="5831633"/>
            <a:ext cx="661242" cy="661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94614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3" descr="Ein Bild, das Text, Screenshot, Monitor, schwarz enthält.&#10;&#10;Beschreibung automatisch generiert.">
            <a:extLst>
              <a:ext uri="{FF2B5EF4-FFF2-40B4-BE49-F238E27FC236}">
                <a16:creationId xmlns:a16="http://schemas.microsoft.com/office/drawing/2014/main" id="{BD1E01BA-CBC0-AA05-FE6C-6BE8D27278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3531" y="1548075"/>
            <a:ext cx="8384937" cy="4600546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perspectiveLeft"/>
            <a:lightRig rig="threePt" dir="t"/>
          </a:scene3d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093B16A9-D968-3E4C-2653-D8F4FA70C6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552380"/>
            <a:ext cx="951051" cy="951051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9ADC1366-9642-C0FD-C796-4D5335FA88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2656" y="5831633"/>
            <a:ext cx="661242" cy="661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74205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0832059-4673-751D-D5A4-12F9E66FC9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de-DE" sz="1900" dirty="0">
                <a:latin typeface="Poppins (Überschriften)"/>
                <a:ea typeface="Calibri" panose="020F0502020204030204" pitchFamily="34" charset="0"/>
                <a:cs typeface="Arial"/>
              </a:rPr>
              <a:t>Framework für die Entwicklung von Microservices und Anwendungen in Java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de-DE" sz="1900" dirty="0">
                <a:latin typeface="Poppins (Überschriften)"/>
                <a:ea typeface="Calibri" panose="020F0502020204030204" pitchFamily="34" charset="0"/>
                <a:cs typeface="Arial"/>
              </a:rPr>
              <a:t>Vereinfacht die Konfiguration und den Aufbau von Anwendungen auf Basis des Spring Frameworks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de-DE" sz="1900" dirty="0">
                <a:latin typeface="Poppins (Überschriften)"/>
                <a:ea typeface="Calibri" panose="020F0502020204030204" pitchFamily="34" charset="0"/>
                <a:cs typeface="Arial"/>
              </a:rPr>
              <a:t>Bietet Vielzahl von Voreinstellungen und Konfigurationsmöglichkeiten</a:t>
            </a:r>
          </a:p>
          <a:p>
            <a:pPr marL="0" indent="0" algn="l">
              <a:buNone/>
            </a:pPr>
            <a:r>
              <a:rPr lang="de-DE" sz="1900" dirty="0">
                <a:latin typeface="Poppins (Überschriften)"/>
                <a:ea typeface="Calibri" panose="020F0502020204030204" pitchFamily="34" charset="0"/>
                <a:cs typeface="Arial"/>
              </a:rPr>
              <a:t>	</a:t>
            </a:r>
            <a:r>
              <a:rPr lang="de-DE" sz="1900" dirty="0">
                <a:latin typeface="Poppins (Überschriften)"/>
                <a:ea typeface="Calibri" panose="020F0502020204030204" pitchFamily="34" charset="0"/>
                <a:cs typeface="Arial"/>
                <a:sym typeface="Wingdings" panose="05000000000000000000" pitchFamily="2" charset="2"/>
              </a:rPr>
              <a:t> Spart Entwic</a:t>
            </a:r>
            <a:r>
              <a:rPr lang="de-DE" sz="1900" dirty="0">
                <a:latin typeface="Poppins (Überschriften)"/>
                <a:ea typeface="Calibri" panose="020F0502020204030204" pitchFamily="34" charset="0"/>
                <a:cs typeface="Arial"/>
              </a:rPr>
              <a:t>klern Zeit und Aufwand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de-DE" sz="1900" dirty="0">
                <a:latin typeface="Poppins (Überschriften)"/>
                <a:ea typeface="Calibri" panose="020F0502020204030204" pitchFamily="34" charset="0"/>
                <a:cs typeface="Arial"/>
              </a:rPr>
              <a:t>Bietet Tools zur automatischen Konfiguration von Spring und anderen technischen Komponenten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de-DE" sz="1900" dirty="0">
                <a:latin typeface="Poppins (Überschriften)"/>
                <a:ea typeface="Calibri" panose="020F0502020204030204" pitchFamily="34" charset="0"/>
                <a:cs typeface="Arial"/>
              </a:rPr>
              <a:t>Unterstützt Vielzahl von Datenbanken, Sicherheit-, Messaging-, und Monitoring-Diensten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de-DE" sz="1900" dirty="0">
                <a:latin typeface="Poppins (Überschriften)"/>
                <a:ea typeface="Calibri" panose="020F0502020204030204" pitchFamily="34" charset="0"/>
                <a:cs typeface="Arial"/>
              </a:rPr>
              <a:t>Kann als </a:t>
            </a:r>
            <a:r>
              <a:rPr lang="de-DE" sz="1900" dirty="0" err="1">
                <a:latin typeface="Poppins (Überschriften)"/>
                <a:ea typeface="Calibri" panose="020F0502020204030204" pitchFamily="34" charset="0"/>
                <a:cs typeface="Arial"/>
              </a:rPr>
              <a:t>Standalone</a:t>
            </a:r>
            <a:r>
              <a:rPr lang="de-DE" sz="1900" dirty="0">
                <a:latin typeface="Poppins (Überschriften)"/>
                <a:ea typeface="Calibri" panose="020F0502020204030204" pitchFamily="34" charset="0"/>
                <a:cs typeface="Arial"/>
              </a:rPr>
              <a:t>-Anwendung oder innerhalb eines Containers ausgeführt werden</a:t>
            </a:r>
          </a:p>
        </p:txBody>
      </p:sp>
      <p:pic>
        <p:nvPicPr>
          <p:cNvPr id="5" name="Grafik 4" descr="Caretzeichen nach rechts mit einfarbiger Füllung">
            <a:extLst>
              <a:ext uri="{FF2B5EF4-FFF2-40B4-BE49-F238E27FC236}">
                <a16:creationId xmlns:a16="http://schemas.microsoft.com/office/drawing/2014/main" id="{E6384798-C985-3CD1-FB94-4A7E3249DF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95306" y="3255977"/>
            <a:ext cx="312490" cy="31249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D8182E1D-B93B-A5B9-DDB3-18388217DE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66298"/>
            <a:ext cx="3346743" cy="861239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362F8E97-65EF-B26F-AF92-FCA28F7FDF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2656" y="5831633"/>
            <a:ext cx="661242" cy="661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55491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7A45DB2-F704-801A-1D5E-0AD236F4D4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pPr lvl="0">
              <a:lnSpc>
                <a:spcPct val="150000"/>
              </a:lnSpc>
            </a:pPr>
            <a:r>
              <a:rPr lang="de-DE" sz="1600" dirty="0">
                <a:effectLst/>
                <a:latin typeface="Poppins (Textkörper)"/>
                <a:ea typeface="Calibri" panose="020F0502020204030204" pitchFamily="34" charset="0"/>
                <a:cs typeface="Arial"/>
              </a:rPr>
              <a:t>Framework für Entwicklung von Java Web-Apps</a:t>
            </a:r>
          </a:p>
          <a:p>
            <a:pPr lvl="0">
              <a:lnSpc>
                <a:spcPct val="150000"/>
              </a:lnSpc>
            </a:pPr>
            <a:r>
              <a:rPr lang="de-DE" sz="1600" dirty="0">
                <a:latin typeface="Poppins (Textkörper)"/>
                <a:ea typeface="Calibri" panose="020F0502020204030204" pitchFamily="34" charset="0"/>
                <a:cs typeface="Arial"/>
              </a:rPr>
              <a:t>Verschiedenste UI-Komponenten nach W3C Standards</a:t>
            </a:r>
          </a:p>
          <a:p>
            <a:pPr lvl="0">
              <a:lnSpc>
                <a:spcPct val="150000"/>
              </a:lnSpc>
            </a:pPr>
            <a:r>
              <a:rPr lang="de-DE" sz="1600" dirty="0">
                <a:latin typeface="Poppins (Textkörper)"/>
                <a:ea typeface="Calibri" panose="020F0502020204030204" pitchFamily="34" charset="0"/>
                <a:cs typeface="Arial"/>
              </a:rPr>
              <a:t>Modernes Aussehen und hoher Customizing-Grad</a:t>
            </a:r>
          </a:p>
          <a:p>
            <a:pPr lvl="0">
              <a:lnSpc>
                <a:spcPct val="150000"/>
              </a:lnSpc>
            </a:pPr>
            <a:r>
              <a:rPr lang="de-DE" sz="1600" dirty="0">
                <a:latin typeface="Poppins (Textkörper)"/>
                <a:ea typeface="Calibri" panose="020F0502020204030204" pitchFamily="34" charset="0"/>
                <a:cs typeface="Arial"/>
              </a:rPr>
              <a:t>Open-Source (erweiterbar durch Premiumversion)</a:t>
            </a:r>
          </a:p>
          <a:p>
            <a:pPr lvl="0">
              <a:lnSpc>
                <a:spcPct val="150000"/>
              </a:lnSpc>
            </a:pPr>
            <a:r>
              <a:rPr lang="de-DE" sz="1600" dirty="0">
                <a:latin typeface="Poppins (Textkörper)"/>
                <a:ea typeface="Calibri" panose="020F0502020204030204" pitchFamily="34" charset="0"/>
                <a:cs typeface="Arial"/>
              </a:rPr>
              <a:t>Moderne Java API (automatisierte Client-Server-Kommunikation</a:t>
            </a:r>
            <a:r>
              <a:rPr lang="de-DE" sz="1600" dirty="0">
                <a:effectLst/>
                <a:latin typeface="Poppins (Textkörper)"/>
                <a:ea typeface="Calibri" panose="020F0502020204030204" pitchFamily="34" charset="0"/>
                <a:cs typeface="Arial"/>
              </a:rPr>
              <a:t>)</a:t>
            </a:r>
          </a:p>
          <a:p>
            <a:pPr lvl="0">
              <a:lnSpc>
                <a:spcPct val="150000"/>
              </a:lnSpc>
            </a:pPr>
            <a:r>
              <a:rPr lang="de-DE" sz="1600" dirty="0">
                <a:effectLst/>
                <a:latin typeface="Poppins (Textkörper)"/>
                <a:ea typeface="Calibri" panose="020F0502020204030204" pitchFamily="34" charset="0"/>
                <a:cs typeface="Arial"/>
              </a:rPr>
              <a:t>Kontrolle über HTML-Komponenten ohne Verwendung von HTML (Java, JavaScript)</a:t>
            </a:r>
          </a:p>
          <a:p>
            <a:pPr lvl="0">
              <a:lnSpc>
                <a:spcPct val="150000"/>
              </a:lnSpc>
            </a:pPr>
            <a:r>
              <a:rPr lang="de-DE" sz="1600" dirty="0">
                <a:effectLst/>
                <a:latin typeface="Poppins (Textkörper)"/>
                <a:ea typeface="Calibri" panose="020F0502020204030204" pitchFamily="34" charset="0"/>
                <a:cs typeface="Arial"/>
              </a:rPr>
              <a:t>Einfache verschachtelte Navigation über leicht bedienbaren Router</a:t>
            </a:r>
          </a:p>
          <a:p>
            <a:pPr lvl="0">
              <a:lnSpc>
                <a:spcPct val="150000"/>
              </a:lnSpc>
            </a:pPr>
            <a:r>
              <a:rPr lang="de-DE" sz="1600" dirty="0" err="1">
                <a:latin typeface="Poppins (Textkörper)"/>
                <a:ea typeface="Calibri" panose="020F0502020204030204" pitchFamily="34" charset="0"/>
                <a:cs typeface="Arial"/>
              </a:rPr>
              <a:t>Vaadin</a:t>
            </a:r>
            <a:r>
              <a:rPr lang="de-DE" sz="1600" dirty="0">
                <a:latin typeface="Poppins (Textkörper)"/>
                <a:ea typeface="Calibri" panose="020F0502020204030204" pitchFamily="34" charset="0"/>
                <a:cs typeface="Arial"/>
              </a:rPr>
              <a:t> Designer als </a:t>
            </a:r>
            <a:r>
              <a:rPr lang="de-DE" sz="1600" dirty="0" err="1">
                <a:latin typeface="Poppins (Textkörper)"/>
                <a:ea typeface="Calibri" panose="020F0502020204030204" pitchFamily="34" charset="0"/>
                <a:cs typeface="Arial"/>
              </a:rPr>
              <a:t>Drag&amp;Drop</a:t>
            </a:r>
            <a:r>
              <a:rPr lang="de-DE" sz="1600" dirty="0">
                <a:latin typeface="Poppins (Textkörper)"/>
                <a:ea typeface="Calibri" panose="020F0502020204030204" pitchFamily="34" charset="0"/>
                <a:cs typeface="Arial"/>
              </a:rPr>
              <a:t> Tool für das Erstellen einer Benutzeroberfläche (hier nicht verwendet)</a:t>
            </a:r>
          </a:p>
          <a:p>
            <a:pPr lvl="0">
              <a:lnSpc>
                <a:spcPct val="150000"/>
              </a:lnSpc>
            </a:pPr>
            <a:r>
              <a:rPr lang="de-DE" sz="1600" dirty="0" err="1">
                <a:latin typeface="Poppins (Textkörper)"/>
                <a:ea typeface="Calibri" panose="020F0502020204030204" pitchFamily="34" charset="0"/>
                <a:cs typeface="Arial"/>
              </a:rPr>
              <a:t>Vaadin</a:t>
            </a:r>
            <a:r>
              <a:rPr lang="de-DE" sz="1600" dirty="0">
                <a:latin typeface="Poppins (Textkörper)"/>
                <a:ea typeface="Calibri" panose="020F0502020204030204" pitchFamily="34" charset="0"/>
                <a:cs typeface="Arial"/>
              </a:rPr>
              <a:t> </a:t>
            </a:r>
            <a:r>
              <a:rPr lang="de-DE" sz="1600" dirty="0" err="1">
                <a:latin typeface="Poppins (Textkörper)"/>
                <a:ea typeface="Calibri" panose="020F0502020204030204" pitchFamily="34" charset="0"/>
                <a:cs typeface="Arial"/>
              </a:rPr>
              <a:t>TestBench</a:t>
            </a:r>
            <a:r>
              <a:rPr lang="de-DE" sz="1600" dirty="0">
                <a:latin typeface="Poppins (Textkörper)"/>
                <a:ea typeface="Calibri" panose="020F0502020204030204" pitchFamily="34" charset="0"/>
                <a:cs typeface="Arial"/>
              </a:rPr>
              <a:t> für automatisiert </a:t>
            </a:r>
            <a:r>
              <a:rPr lang="de-DE" sz="1600" dirty="0">
                <a:effectLst/>
                <a:latin typeface="Poppins (Textkörper)"/>
                <a:ea typeface="Calibri" panose="020F0502020204030204" pitchFamily="34" charset="0"/>
                <a:cs typeface="Arial"/>
              </a:rPr>
              <a:t>Tests der UI (hier nicht verwendet)</a:t>
            </a:r>
          </a:p>
          <a:p>
            <a:pPr lvl="0">
              <a:lnSpc>
                <a:spcPct val="150000"/>
              </a:lnSpc>
            </a:pPr>
            <a:r>
              <a:rPr lang="de-DE" sz="1600" dirty="0">
                <a:effectLst/>
                <a:latin typeface="Poppins (Textkörper)"/>
                <a:ea typeface="Calibri" panose="020F0502020204030204" pitchFamily="34" charset="0"/>
                <a:cs typeface="Arial"/>
              </a:rPr>
              <a:t>Umfangreiche Dokumentationen und Implementationsbeispiele</a:t>
            </a:r>
          </a:p>
        </p:txBody>
      </p:sp>
      <p:pic>
        <p:nvPicPr>
          <p:cNvPr id="7" name="Grafik 6" descr="Ein Bild, das Text, ClipArt enthält.&#10;&#10;Automatisch generierte Beschreibung">
            <a:extLst>
              <a:ext uri="{FF2B5EF4-FFF2-40B4-BE49-F238E27FC236}">
                <a16:creationId xmlns:a16="http://schemas.microsoft.com/office/drawing/2014/main" id="{D5F6DCA3-BA3E-D943-8FF5-801F811E5E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505789"/>
            <a:ext cx="3171825" cy="985688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BA247028-3EAB-FF81-541F-E8EA1F80E4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2656" y="5831633"/>
            <a:ext cx="661242" cy="661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35645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9339F3F-493E-7612-AC0B-92EA14965A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lvl="0">
              <a:lnSpc>
                <a:spcPct val="150000"/>
              </a:lnSpc>
            </a:pPr>
            <a:r>
              <a:rPr lang="de-DE" sz="1800" dirty="0">
                <a:effectLst/>
                <a:latin typeface="Poppins (Textkörper)"/>
                <a:ea typeface="Calibri" panose="020F0502020204030204" pitchFamily="34" charset="0"/>
                <a:cs typeface="Arial"/>
              </a:rPr>
              <a:t>In Java eingebettetes relationales Datenbankmanagementsystem (schlankes Auftreten)</a:t>
            </a:r>
          </a:p>
          <a:p>
            <a:pPr lvl="0">
              <a:lnSpc>
                <a:spcPct val="150000"/>
              </a:lnSpc>
            </a:pPr>
            <a:r>
              <a:rPr lang="de-DE" sz="1800" dirty="0">
                <a:effectLst/>
                <a:latin typeface="Poppins (Textkörper)"/>
                <a:ea typeface="Calibri" panose="020F0502020204030204" pitchFamily="34" charset="0"/>
                <a:cs typeface="Arial"/>
              </a:rPr>
              <a:t>Open-Source</a:t>
            </a:r>
          </a:p>
          <a:p>
            <a:pPr lvl="0">
              <a:lnSpc>
                <a:spcPct val="150000"/>
              </a:lnSpc>
            </a:pPr>
            <a:r>
              <a:rPr lang="de-DE" sz="1800" dirty="0">
                <a:effectLst/>
                <a:latin typeface="Poppins (Textkörper)"/>
                <a:ea typeface="Calibri" panose="020F0502020204030204" pitchFamily="34" charset="0"/>
                <a:cs typeface="Arial"/>
              </a:rPr>
              <a:t>SQL und JDBC für Ansprache der Datenbank</a:t>
            </a:r>
          </a:p>
          <a:p>
            <a:pPr lvl="0">
              <a:lnSpc>
                <a:spcPct val="150000"/>
              </a:lnSpc>
            </a:pPr>
            <a:r>
              <a:rPr lang="de-DE" sz="1800" dirty="0">
                <a:effectLst/>
                <a:latin typeface="Poppins (Textkörper)"/>
                <a:ea typeface="Calibri" panose="020F0502020204030204" pitchFamily="34" charset="0"/>
                <a:cs typeface="Arial"/>
              </a:rPr>
              <a:t>Beherrscht referenzielle Integrität, Transaktionen, Clustering, Datenkompression, Verschlüsselung und SSL</a:t>
            </a:r>
          </a:p>
          <a:p>
            <a:pPr>
              <a:lnSpc>
                <a:spcPct val="150000"/>
              </a:lnSpc>
            </a:pPr>
            <a:r>
              <a:rPr lang="de-DE" sz="1800" dirty="0">
                <a:latin typeface="Poppins (Textkörper)"/>
                <a:ea typeface="Calibri" panose="020F0502020204030204" pitchFamily="34" charset="0"/>
                <a:cs typeface="Arial"/>
              </a:rPr>
              <a:t>DB kann in </a:t>
            </a:r>
            <a:r>
              <a:rPr lang="de-DE" sz="1800" b="1" dirty="0">
                <a:latin typeface="Poppins (Textkörper)"/>
                <a:ea typeface="Calibri" panose="020F0502020204030204" pitchFamily="34" charset="0"/>
                <a:cs typeface="Arial"/>
              </a:rPr>
              <a:t>einer Datei</a:t>
            </a:r>
            <a:r>
              <a:rPr lang="de-DE" sz="1800" dirty="0">
                <a:latin typeface="Poppins (Textkörper)"/>
                <a:ea typeface="Calibri" panose="020F0502020204030204" pitchFamily="34" charset="0"/>
                <a:cs typeface="Arial"/>
              </a:rPr>
              <a:t> gespeichert und ins </a:t>
            </a:r>
            <a:r>
              <a:rPr lang="de-DE" sz="1800" dirty="0" err="1">
                <a:latin typeface="Poppins (Textkörper)"/>
                <a:ea typeface="Calibri" panose="020F0502020204030204" pitchFamily="34" charset="0"/>
                <a:cs typeface="Arial"/>
              </a:rPr>
              <a:t>Git</a:t>
            </a:r>
            <a:r>
              <a:rPr lang="de-DE" sz="1800" dirty="0">
                <a:latin typeface="Poppins (Textkörper)"/>
                <a:ea typeface="Calibri" panose="020F0502020204030204" pitchFamily="34" charset="0"/>
                <a:cs typeface="Arial"/>
              </a:rPr>
              <a:t> gepusht werden</a:t>
            </a:r>
          </a:p>
        </p:txBody>
      </p:sp>
      <p:pic>
        <p:nvPicPr>
          <p:cNvPr id="3078" name="Picture 6" descr="H2 Database Engine · GitHub">
            <a:extLst>
              <a:ext uri="{FF2B5EF4-FFF2-40B4-BE49-F238E27FC236}">
                <a16:creationId xmlns:a16="http://schemas.microsoft.com/office/drawing/2014/main" id="{ADC7CDC7-41A2-7B3D-0EBE-9D13E04B11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447316"/>
            <a:ext cx="1161180" cy="1161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59DF98D8-A923-3FA3-53C4-5EC160C3B9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2656" y="5831633"/>
            <a:ext cx="661242" cy="661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81719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4971A790-50C5-A532-FEA5-446C428D94D2}"/>
              </a:ext>
            </a:extLst>
          </p:cNvPr>
          <p:cNvSpPr txBox="1">
            <a:spLocks/>
          </p:cNvSpPr>
          <p:nvPr/>
        </p:nvSpPr>
        <p:spPr>
          <a:xfrm>
            <a:off x="4853988" y="320041"/>
            <a:ext cx="6707084" cy="38926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600" dirty="0" err="1">
                <a:solidFill>
                  <a:schemeClr val="accent2"/>
                </a:solidFill>
              </a:rPr>
              <a:t>Programmatische</a:t>
            </a:r>
            <a:r>
              <a:rPr lang="en-US" sz="5600" dirty="0">
                <a:solidFill>
                  <a:schemeClr val="accent2"/>
                </a:solidFill>
              </a:rPr>
              <a:t> </a:t>
            </a:r>
            <a:r>
              <a:rPr lang="en-US" sz="5600" dirty="0" err="1">
                <a:solidFill>
                  <a:schemeClr val="accent2"/>
                </a:solidFill>
              </a:rPr>
              <a:t>Struktur</a:t>
            </a:r>
            <a:endParaRPr lang="en-US" sz="5600" dirty="0">
              <a:solidFill>
                <a:schemeClr val="accent2"/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93D5E15-CE34-D690-C3D6-6D896D23FD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" y="1226248"/>
            <a:ext cx="4087368" cy="4087368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147EEDB0-6BA3-E1B6-F2AD-7C5D4E45E3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3331741" y="5831633"/>
            <a:ext cx="661242" cy="661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31624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">
  <a:themeElements>
    <a:clrScheme name="Benutzerdefiniert 1">
      <a:dk1>
        <a:srgbClr val="FFFFFF"/>
      </a:dk1>
      <a:lt1>
        <a:srgbClr val="0C141C"/>
      </a:lt1>
      <a:dk2>
        <a:srgbClr val="FFFFFF"/>
      </a:dk2>
      <a:lt2>
        <a:srgbClr val="0C141C"/>
      </a:lt2>
      <a:accent1>
        <a:srgbClr val="1322B3"/>
      </a:accent1>
      <a:accent2>
        <a:srgbClr val="569FE7"/>
      </a:accent2>
      <a:accent3>
        <a:srgbClr val="8C7CE8"/>
      </a:accent3>
      <a:accent4>
        <a:srgbClr val="3C4C63"/>
      </a:accent4>
      <a:accent5>
        <a:srgbClr val="60666F"/>
      </a:accent5>
      <a:accent6>
        <a:srgbClr val="569FE7"/>
      </a:accent6>
      <a:hlink>
        <a:srgbClr val="0563C1"/>
      </a:hlink>
      <a:folHlink>
        <a:srgbClr val="954F72"/>
      </a:folHlink>
    </a:clrScheme>
    <a:fontScheme name="Poppins">
      <a:majorFont>
        <a:latin typeface="Poppins"/>
        <a:ea typeface=""/>
        <a:cs typeface=""/>
      </a:majorFont>
      <a:minorFont>
        <a:latin typeface="Poppi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0</TotalTime>
  <Words>332</Words>
  <Application>Microsoft Office PowerPoint</Application>
  <PresentationFormat>Breitbild</PresentationFormat>
  <Paragraphs>74</Paragraphs>
  <Slides>14</Slides>
  <Notes>13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14</vt:i4>
      </vt:variant>
    </vt:vector>
  </HeadingPairs>
  <TitlesOfParts>
    <vt:vector size="20" baseType="lpstr">
      <vt:lpstr>Arial</vt:lpstr>
      <vt:lpstr>Calibri</vt:lpstr>
      <vt:lpstr>Poppins</vt:lpstr>
      <vt:lpstr>Poppins (Textkörper)</vt:lpstr>
      <vt:lpstr>Poppins (Überschriften)</vt:lpstr>
      <vt:lpstr>Office</vt:lpstr>
      <vt:lpstr>Software Engineering</vt:lpstr>
      <vt:lpstr>Agenda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Erfahrungen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Software Engineering</dc:title>
  <dc:creator>Florian von Raesfeld</dc:creator>
  <cp:lastModifiedBy>Florian von Raesfeld</cp:lastModifiedBy>
  <cp:revision>1</cp:revision>
  <dcterms:created xsi:type="dcterms:W3CDTF">2023-01-30T15:27:14Z</dcterms:created>
  <dcterms:modified xsi:type="dcterms:W3CDTF">2023-02-02T17:10:58Z</dcterms:modified>
</cp:coreProperties>
</file>